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7" r:id="rId2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47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 smtClean="0"/>
              <a:t>Jh</a:t>
            </a:r>
            <a:r>
              <a:rPr lang="en-US" dirty="0" smtClean="0"/>
              <a:t> time</a:t>
            </a:r>
            <a:r>
              <a:rPr lang="en-US" baseline="0" dirty="0" smtClean="0"/>
              <a:t> Reduction</a:t>
            </a:r>
            <a:endParaRPr lang="en-US" dirty="0"/>
          </a:p>
        </c:rich>
      </c:tx>
      <c:layout/>
      <c:overlay val="0"/>
      <c:spPr>
        <a:noFill/>
        <a:ln w="25268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Jh Time Reduction</c:v>
                </c:pt>
              </c:strCache>
            </c:strRef>
          </c:tx>
          <c:spPr>
            <a:solidFill>
              <a:srgbClr val="0066FF"/>
            </a:solidFill>
            <a:ln w="25268">
              <a:noFill/>
            </a:ln>
          </c:spPr>
          <c:invertIfNegative val="0"/>
          <c:dPt>
            <c:idx val="3"/>
            <c:invertIfNegative val="0"/>
            <c:bubble3D val="0"/>
            <c:spPr>
              <a:solidFill>
                <a:srgbClr val="00B050"/>
              </a:solidFill>
              <a:ln w="25268">
                <a:noFill/>
              </a:ln>
            </c:spPr>
          </c:dPt>
          <c:dLbls>
            <c:spPr>
              <a:noFill/>
              <a:ln w="25268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88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2"/>
                <c:pt idx="0">
                  <c:v>"feb 17</c:v>
                </c:pt>
                <c:pt idx="1">
                  <c:v>"apr 17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</c:v>
                </c:pt>
                <c:pt idx="1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333399"/>
            </a:solidFill>
            <a:ln w="25268">
              <a:noFill/>
            </a:ln>
          </c:spPr>
          <c:invertIfNegative val="0"/>
          <c:cat>
            <c:strRef>
              <c:f>Sheet1!$A$2:$A$8</c:f>
              <c:strCache>
                <c:ptCount val="2"/>
                <c:pt idx="0">
                  <c:v>"feb 17</c:v>
                </c:pt>
                <c:pt idx="1">
                  <c:v>"apr 17</c:v>
                </c:pt>
              </c:strCache>
            </c:strRef>
          </c:cat>
          <c:val>
            <c:numRef>
              <c:f>Sheet1!$C$2:$C$8</c:f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FFFFF"/>
            </a:solidFill>
            <a:ln w="25268">
              <a:noFill/>
            </a:ln>
          </c:spPr>
          <c:invertIfNegative val="0"/>
          <c:cat>
            <c:strRef>
              <c:f>Sheet1!$A$2:$A$8</c:f>
              <c:strCache>
                <c:ptCount val="2"/>
                <c:pt idx="0">
                  <c:v>"feb 17</c:v>
                </c:pt>
                <c:pt idx="1">
                  <c:v>"apr 17</c:v>
                </c:pt>
              </c:strCache>
            </c:strRef>
          </c:cat>
          <c:val>
            <c:numRef>
              <c:f>Sheet1!$D$2:$D$8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508096"/>
        <c:axId val="27513984"/>
      </c:barChart>
      <c:catAx>
        <c:axId val="27508096"/>
        <c:scaling>
          <c:orientation val="minMax"/>
        </c:scaling>
        <c:delete val="0"/>
        <c:axPos val="b"/>
        <c:numFmt formatCode="[$-409]mmm\-yy;@" sourceLinked="0"/>
        <c:majorTickMark val="none"/>
        <c:minorTickMark val="none"/>
        <c:tickLblPos val="nextTo"/>
        <c:spPr>
          <a:noFill/>
          <a:ln w="945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513984"/>
        <c:crosses val="autoZero"/>
        <c:auto val="1"/>
        <c:lblAlgn val="ctr"/>
        <c:lblOffset val="100"/>
        <c:noMultiLvlLbl val="1"/>
      </c:catAx>
      <c:valAx>
        <c:axId val="27513984"/>
        <c:scaling>
          <c:orientation val="minMax"/>
        </c:scaling>
        <c:delete val="0"/>
        <c:axPos val="l"/>
        <c:majorGridlines>
          <c:spPr>
            <a:ln w="9450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316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188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508096"/>
        <c:crosses val="autoZero"/>
        <c:crossBetween val="between"/>
      </c:valAx>
      <c:spPr>
        <a:noFill/>
        <a:ln w="2533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6FFF3-7A98-4E6C-955B-71F1DB9C6ED2}" type="datetimeFigureOut">
              <a:rPr lang="en-IN" smtClean="0"/>
              <a:t>09-06-2017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29D6B-70EA-4F57-A658-6C9B98952CA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8949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4775" y="1144588"/>
            <a:ext cx="4121150" cy="3090862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4588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1788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60575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777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497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3217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937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6307F18-498D-4B51-AEC3-DB8B3BCF7341}" type="slidenum">
              <a:rPr lang="en-IN" altLang="en-US" smtClean="0">
                <a:solidFill>
                  <a:srgbClr val="000000"/>
                </a:solidFill>
              </a:rPr>
              <a:pPr/>
              <a:t>1</a:t>
            </a:fld>
            <a:endParaRPr lang="en-IN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835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sustainance%20Check%20sheet%20(2)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9" descr="adv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195263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52400" y="6477000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3205163" y="838200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New localized guard with less height provided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58750" y="152400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8750" y="152400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1524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01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3048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Achiever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4572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MACHINE  SHOP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8750" y="6096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CELL:-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Bracket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609600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A247 Bracket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152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304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457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5163" y="609600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 :-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SPM A1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609600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Drilling</a:t>
            </a: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48037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7240588" y="152400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355" name="WordArt 16"/>
          <p:cNvSpPr>
            <a:spLocks noChangeArrowheads="1" noChangeShapeType="1" noTextEdit="1"/>
          </p:cNvSpPr>
          <p:nvPr/>
        </p:nvSpPr>
        <p:spPr bwMode="auto">
          <a:xfrm>
            <a:off x="7316788" y="228600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 panose="020F0502020204030204" pitchFamily="34" charset="0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5108575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54133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5718175" y="152400"/>
            <a:ext cx="303213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60213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63261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6630988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69357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48037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51085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54133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5718175" y="3048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60213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63261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66309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69357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4803775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5108575" y="4572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60213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63261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6630988" y="4572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69357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58750" y="838200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KAIZEN THEME :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To Reduced </a:t>
            </a:r>
            <a:r>
              <a:rPr lang="en-US" altLang="en-US" sz="1050" dirty="0" err="1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Jh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time in spm A1.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52400" y="1219200"/>
            <a:ext cx="3048000" cy="549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PROBLEM PRESENT STATUS </a:t>
            </a: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A247 BKT SPM A1 JH time Is 3 min /</a:t>
            </a:r>
            <a:r>
              <a:rPr lang="en-US" altLang="en-US" sz="1050" dirty="0" err="1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occurance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3200400" y="1143000"/>
            <a:ext cx="3273425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:-</a:t>
            </a:r>
          </a:p>
          <a:p>
            <a:pPr>
              <a:defRPr/>
            </a:pPr>
            <a:r>
              <a:rPr 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New localized </a:t>
            </a:r>
            <a:r>
              <a:rPr lang="en-US" sz="105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gurd</a:t>
            </a:r>
            <a:r>
              <a:rPr 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provided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1430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588" y="12954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4478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588" y="16002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988" y="11430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min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988" y="1295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1min 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988" y="1447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15.022017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988" y="1600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24.04.2017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6477000" y="1752600"/>
            <a:ext cx="2514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.SC,DP,SK,SK,GG,SW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478588" y="2362200"/>
            <a:ext cx="25130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588" y="2514600"/>
            <a:ext cx="2513012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1) </a:t>
            </a:r>
            <a:r>
              <a:rPr lang="en-US" altLang="en-US" sz="105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time reduction</a:t>
            </a: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52400" y="6030913"/>
            <a:ext cx="304641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:- </a:t>
            </a: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 Y PAWAR</a:t>
            </a: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52400" y="5791200"/>
            <a:ext cx="30575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:- SANTOSH WAKCHAURE</a:t>
            </a:r>
          </a:p>
          <a:p>
            <a:pPr>
              <a:defRPr/>
            </a:pP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52400" y="5562600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15.02.2017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52400" y="3657600"/>
            <a:ext cx="304165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>
              <a:defRPr/>
            </a:pPr>
            <a:endParaRPr lang="en-US" altLang="en-US" sz="1050" b="1" dirty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Why1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   </a:t>
            </a:r>
            <a:r>
              <a:rPr 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Why </a:t>
            </a:r>
            <a:r>
              <a:rPr lang="en-US" sz="1050" dirty="0" err="1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jh</a:t>
            </a:r>
            <a:r>
              <a:rPr 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time is 3 min.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Why2 </a:t>
            </a:r>
            <a:r>
              <a:rPr lang="en-US" altLang="en-US" sz="1050" b="1" dirty="0">
                <a:latin typeface="Calibri" pitchFamily="34" charset="0"/>
                <a:cs typeface="Arial" charset="0"/>
              </a:rPr>
              <a:t>:- </a:t>
            </a:r>
            <a:r>
              <a:rPr lang="en-US" altLang="en-US" sz="1050" b="1" dirty="0" smtClean="0">
                <a:latin typeface="Calibri" pitchFamily="34" charset="0"/>
                <a:cs typeface="Arial" charset="0"/>
              </a:rPr>
              <a:t>Difficult to clean index table back side Area</a:t>
            </a:r>
            <a:r>
              <a:rPr lang="en-US" altLang="en-US" sz="1050" dirty="0" smtClean="0">
                <a:latin typeface="Calibri" pitchFamily="34" charset="0"/>
                <a:cs typeface="Arial" charset="0"/>
              </a:rPr>
              <a:t> </a:t>
            </a: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Why3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:-  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Not accessible easily to operator.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3205163" y="3657600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6478588" y="3276600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6326188" y="1979613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6326188" y="1905000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6326188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588" y="3581400"/>
            <a:ext cx="2513012" cy="1295400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WHAT TO DO:-</a:t>
            </a:r>
            <a:r>
              <a:rPr lang="en-US" sz="1050" dirty="0">
                <a:solidFill>
                  <a:srgbClr val="000000"/>
                </a:solidFill>
                <a:cs typeface="Arial" charset="0"/>
              </a:rPr>
              <a:t> Check  point added in Sustenance audit check sheet </a:t>
            </a:r>
          </a:p>
          <a:p>
            <a:pPr>
              <a:defRPr/>
            </a:pPr>
            <a:endParaRPr lang="en-US" sz="105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defRPr/>
            </a:pPr>
            <a:endParaRPr lang="en-US" sz="105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HOW TO DO:-</a:t>
            </a:r>
            <a:r>
              <a:rPr lang="en-US" sz="1050" dirty="0">
                <a:solidFill>
                  <a:srgbClr val="000000"/>
                </a:solidFill>
                <a:cs typeface="Arial" charset="0"/>
              </a:rPr>
              <a:t>. Check  visually </a:t>
            </a:r>
          </a:p>
          <a:p>
            <a:pPr>
              <a:defRPr/>
            </a:pPr>
            <a:endParaRPr lang="en-US" sz="1050" dirty="0">
              <a:solidFill>
                <a:srgbClr val="000000"/>
              </a:solidFill>
              <a:cs typeface="Arial" charset="0"/>
            </a:endParaRPr>
          </a:p>
          <a:p>
            <a:pPr>
              <a:defRPr/>
            </a:pPr>
            <a:endParaRPr lang="en-US" sz="105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FREQUENCY :-  </a:t>
            </a:r>
            <a:r>
              <a:rPr lang="en-US" sz="1050" dirty="0">
                <a:latin typeface="Calibri"/>
                <a:cs typeface="Arial" charset="0"/>
              </a:rPr>
              <a:t>Daily</a:t>
            </a:r>
            <a:endParaRPr lang="en-US" sz="1050" dirty="0">
              <a:cs typeface="Arial" charset="0"/>
            </a:endParaRPr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1182688" y="234950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52400" y="5181600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ROOT CAUSE : </a:t>
            </a:r>
            <a:r>
              <a:rPr lang="en-US" sz="1050" dirty="0" err="1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Gurd</a:t>
            </a:r>
            <a:r>
              <a:rPr 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height more 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6478588" y="173355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116" name="Rectangle 51"/>
          <p:cNvSpPr>
            <a:spLocks noChangeArrowheads="1"/>
          </p:cNvSpPr>
          <p:nvPr/>
        </p:nvSpPr>
        <p:spPr bwMode="auto">
          <a:xfrm>
            <a:off x="7773988" y="173355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24.04.2017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7" name="Rounded Rectangle 95"/>
          <p:cNvSpPr>
            <a:spLocks noChangeArrowheads="1"/>
          </p:cNvSpPr>
          <p:nvPr/>
        </p:nvSpPr>
        <p:spPr bwMode="auto">
          <a:xfrm>
            <a:off x="5486400" y="3300413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105" name="Rounded Rectangle 96"/>
          <p:cNvSpPr>
            <a:spLocks noChangeArrowheads="1"/>
          </p:cNvSpPr>
          <p:nvPr/>
        </p:nvSpPr>
        <p:spPr bwMode="auto">
          <a:xfrm>
            <a:off x="2290763" y="3376613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sp>
        <p:nvSpPr>
          <p:cNvPr id="14410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610600" y="6477000"/>
            <a:ext cx="3810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F7CFB96-6713-43FB-8154-7B1AE8439321}" type="slidenum">
              <a:rPr lang="en-US" altLang="en-US" smtClean="0">
                <a:solidFill>
                  <a:srgbClr val="000000"/>
                </a:solidFill>
              </a:rPr>
              <a:pPr/>
              <a:t>1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graphicFrame>
        <p:nvGraphicFramePr>
          <p:cNvPr id="79" name="Table 78"/>
          <p:cNvGraphicFramePr>
            <a:graphicFrameLocks noGrp="1"/>
          </p:cNvGraphicFramePr>
          <p:nvPr>
            <p:extLst/>
          </p:nvPr>
        </p:nvGraphicFramePr>
        <p:xfrm>
          <a:off x="6478588" y="4903788"/>
          <a:ext cx="2513013" cy="1571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212"/>
                <a:gridCol w="457200"/>
                <a:gridCol w="685800"/>
                <a:gridCol w="566422"/>
                <a:gridCol w="500379"/>
              </a:tblGrid>
              <a:tr h="295331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1" dirty="0" smtClean="0">
                          <a:solidFill>
                            <a:srgbClr val="0000CC"/>
                          </a:solidFill>
                          <a:latin typeface="Calibri" pitchFamily="34" charset="0"/>
                          <a:cs typeface="Calibri" pitchFamily="34" charset="0"/>
                        </a:rPr>
                        <a:t>SCOPE &amp; PLAN FOR HORIZONTAL DEPLOYMENT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3779">
                <a:tc>
                  <a:txBody>
                    <a:bodyPr/>
                    <a:lstStyle/>
                    <a:p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</a:t>
                      </a:r>
                    </a:p>
                    <a:p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US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CELL</a:t>
                      </a:r>
                      <a:endParaRPr lang="en-US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TDC</a:t>
                      </a:r>
                      <a:endParaRPr lang="en-US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RESP.</a:t>
                      </a:r>
                      <a:endParaRPr lang="en-US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</a:t>
                      </a:r>
                      <a:endParaRPr lang="en-US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4614">
                <a:tc>
                  <a:txBody>
                    <a:bodyPr/>
                    <a:lstStyle/>
                    <a:p>
                      <a:pPr algn="ctr"/>
                      <a:endParaRPr lang="en-US" sz="7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B1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sz="800" b="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Arial" charset="0"/>
                        </a:rPr>
                        <a:t>24/04/17</a:t>
                      </a:r>
                      <a:endParaRPr lang="en-US" sz="9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sz="800" b="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Arial" charset="0"/>
                        </a:rPr>
                        <a:t>SC</a:t>
                      </a:r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Arial" charset="0"/>
                        </a:rPr>
                        <a:t>Completed</a:t>
                      </a:r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7901">
                <a:tc>
                  <a:txBody>
                    <a:bodyPr/>
                    <a:lstStyle/>
                    <a:p>
                      <a:r>
                        <a:rPr lang="en-US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0" name="Rectangle 34"/>
          <p:cNvSpPr>
            <a:spLocks noChangeArrowheads="1"/>
          </p:cNvSpPr>
          <p:nvPr/>
        </p:nvSpPr>
        <p:spPr bwMode="auto">
          <a:xfrm>
            <a:off x="5413375" y="4572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81" name="Rectangle 34"/>
          <p:cNvSpPr>
            <a:spLocks noChangeArrowheads="1"/>
          </p:cNvSpPr>
          <p:nvPr/>
        </p:nvSpPr>
        <p:spPr bwMode="auto">
          <a:xfrm>
            <a:off x="5711825" y="460375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</a:t>
            </a:r>
          </a:p>
        </p:txBody>
      </p:sp>
      <p:sp>
        <p:nvSpPr>
          <p:cNvPr id="83" name="Right Arrow 82">
            <a:hlinkClick r:id="rId4" action="ppaction://hlinkfile"/>
          </p:cNvPr>
          <p:cNvSpPr/>
          <p:nvPr/>
        </p:nvSpPr>
        <p:spPr bwMode="auto">
          <a:xfrm>
            <a:off x="8180388" y="3929063"/>
            <a:ext cx="533400" cy="365125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82" name="Picture 8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1843620"/>
            <a:ext cx="2286000" cy="1770586"/>
          </a:xfrm>
          <a:prstGeom prst="rect">
            <a:avLst/>
          </a:prstGeom>
        </p:spPr>
      </p:pic>
      <p:sp>
        <p:nvSpPr>
          <p:cNvPr id="14408" name="Oval 5"/>
          <p:cNvSpPr>
            <a:spLocks noChangeArrowheads="1"/>
          </p:cNvSpPr>
          <p:nvPr/>
        </p:nvSpPr>
        <p:spPr bwMode="auto">
          <a:xfrm>
            <a:off x="453933" y="2452660"/>
            <a:ext cx="679450" cy="519112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89" name="Picture 8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295" y="1525762"/>
            <a:ext cx="2362994" cy="1708623"/>
          </a:xfrm>
          <a:prstGeom prst="rect">
            <a:avLst/>
          </a:prstGeom>
        </p:spPr>
      </p:pic>
      <p:sp>
        <p:nvSpPr>
          <p:cNvPr id="86" name="Oval 5"/>
          <p:cNvSpPr>
            <a:spLocks noChangeArrowheads="1"/>
          </p:cNvSpPr>
          <p:nvPr/>
        </p:nvSpPr>
        <p:spPr bwMode="auto">
          <a:xfrm>
            <a:off x="3556748" y="2225582"/>
            <a:ext cx="679450" cy="519112"/>
          </a:xfrm>
          <a:prstGeom prst="ellipse">
            <a:avLst/>
          </a:prstGeom>
          <a:noFill/>
          <a:ln w="38100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>
              <a:solidFill>
                <a:srgbClr val="000000"/>
              </a:solidFill>
            </a:endParaRPr>
          </a:p>
        </p:txBody>
      </p:sp>
      <p:graphicFrame>
        <p:nvGraphicFramePr>
          <p:cNvPr id="90" name="Chart 5"/>
          <p:cNvGraphicFramePr>
            <a:graphicFrameLocks/>
          </p:cNvGraphicFramePr>
          <p:nvPr>
            <p:extLst/>
          </p:nvPr>
        </p:nvGraphicFramePr>
        <p:xfrm>
          <a:off x="3282950" y="3931585"/>
          <a:ext cx="3043238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3402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231</Words>
  <Application>Microsoft Office PowerPoint</Application>
  <PresentationFormat>On-screen Show (4:3)</PresentationFormat>
  <Paragraphs>86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Sandeep Dukare</cp:lastModifiedBy>
  <cp:revision>93</cp:revision>
  <cp:lastPrinted>2016-07-27T04:19:54Z</cp:lastPrinted>
  <dcterms:created xsi:type="dcterms:W3CDTF">2006-08-16T00:00:00Z</dcterms:created>
  <dcterms:modified xsi:type="dcterms:W3CDTF">2017-06-09T10:03:01Z</dcterms:modified>
</cp:coreProperties>
</file>